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91" r:id="rId6"/>
    <p:sldId id="289" r:id="rId7"/>
    <p:sldId id="294" r:id="rId8"/>
    <p:sldId id="295" r:id="rId9"/>
    <p:sldId id="293" r:id="rId10"/>
    <p:sldId id="296" r:id="rId11"/>
    <p:sldId id="260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9" r:id="rId21"/>
    <p:sldId id="277" r:id="rId22"/>
    <p:sldId id="278" r:id="rId23"/>
    <p:sldId id="287" r:id="rId24"/>
    <p:sldId id="261" r:id="rId25"/>
    <p:sldId id="280" r:id="rId26"/>
    <p:sldId id="284" r:id="rId27"/>
    <p:sldId id="298" r:id="rId28"/>
    <p:sldId id="299" r:id="rId29"/>
    <p:sldId id="301" r:id="rId30"/>
    <p:sldId id="263" r:id="rId31"/>
    <p:sldId id="282" r:id="rId32"/>
    <p:sldId id="283" r:id="rId33"/>
    <p:sldId id="306" r:id="rId34"/>
    <p:sldId id="286" r:id="rId35"/>
    <p:sldId id="285" r:id="rId36"/>
    <p:sldId id="303" r:id="rId37"/>
    <p:sldId id="305" r:id="rId38"/>
    <p:sldId id="304" r:id="rId39"/>
    <p:sldId id="307" r:id="rId40"/>
    <p:sldId id="297" r:id="rId41"/>
    <p:sldId id="281" r:id="rId42"/>
    <p:sldId id="308" r:id="rId43"/>
    <p:sldId id="310" r:id="rId44"/>
    <p:sldId id="311" r:id="rId45"/>
    <p:sldId id="312" r:id="rId46"/>
    <p:sldId id="31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/>
    <p:restoredTop sz="94694"/>
  </p:normalViewPr>
  <p:slideViewPr>
    <p:cSldViewPr snapToGrid="0">
      <p:cViewPr varScale="1">
        <p:scale>
          <a:sx n="121" d="100"/>
          <a:sy n="121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0397C-581F-EB49-9A8C-424D2D90CDC8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CD9FE-3524-9D4A-9E88-F645D244F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1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Openhub</a:t>
            </a:r>
            <a:r>
              <a:rPr lang="en-US" dirty="0"/>
              <a:t> is platform aimed at indexing the open-source software development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7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kind of showed you the general set up, but for this we’ll make a different branch.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Make a new branch</a:t>
            </a:r>
          </a:p>
          <a:p>
            <a:pPr marL="228600" indent="-228600">
              <a:buAutoNum type="arabicPeriod"/>
            </a:pPr>
            <a:r>
              <a:rPr lang="en-US" dirty="0"/>
              <a:t>Make changes</a:t>
            </a:r>
          </a:p>
          <a:p>
            <a:pPr marL="228600" indent="-228600">
              <a:buAutoNum type="arabicPeriod"/>
            </a:pPr>
            <a:r>
              <a:rPr lang="en-US" dirty="0"/>
              <a:t>Merge those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49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kind of showed you the general set up, but for this we’ll make a different branch.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Make a new branch</a:t>
            </a:r>
          </a:p>
          <a:p>
            <a:pPr marL="228600" indent="-228600">
              <a:buAutoNum type="arabicPeriod"/>
            </a:pPr>
            <a:r>
              <a:rPr lang="en-US" dirty="0"/>
              <a:t>Make changes</a:t>
            </a:r>
          </a:p>
          <a:p>
            <a:pPr marL="228600" indent="-228600">
              <a:buAutoNum type="arabicPeriod"/>
            </a:pPr>
            <a:r>
              <a:rPr lang="en-US" dirty="0"/>
              <a:t>Merge those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6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D359-04C0-3411-1049-358E1B373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7C258-780F-9477-2431-7AF7C745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EC469-D25F-C9DB-3976-6456A1ED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FF51-84DF-B42B-5F01-F1DB1B569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284DC-1401-2FA3-6E5C-267DAA2F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A0CC-F24F-82BC-13F5-C070A533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6EF2A-B49C-E588-221E-5F9F2BAB3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9EE3F-4409-119C-5900-24044265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89CA-6310-948C-F408-F47B5DED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516D6-C84D-BA1E-5551-7577E315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2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E8520-0270-0F39-213B-16B47D908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B9A90-F32A-51F0-1571-8AC1F0347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8D7EB-86C4-D482-F6E0-63A17E59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C1249-0E91-9624-FED4-5932E59C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F984F-4C8A-DEE5-E40C-14EE2A4D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2F6A-A6CA-6C23-D5D8-3CA180A5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B6E-6469-D5E3-C087-E43EC94A2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99497-4A48-9926-82B4-683A3CFD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985A-18D0-1202-5288-51509725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DCF8-C94C-4D66-4EEA-CFE81AB0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0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16F3-4134-0446-782D-19E9D58A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6BF5-E52F-5759-9F5A-83DF92B2F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94779-6F33-8FD0-2BF7-39226F14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590A9-39BA-F2BB-5866-956B92F8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79D1-00B5-910A-51A2-E0189C97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3499-40BC-B058-7508-59F1ED2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C51F0-4B51-987A-BB5E-82AA35F00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4DE30-0965-8090-2306-B6FDAD604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DEF42-C77E-95D3-751C-7EEB786A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D0766-ADD9-34DA-6D21-4D179D8D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E325F-BB41-3843-8546-04E9418D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2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C759-8EC9-3836-DC16-0CF0F96A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8282-81CA-227D-1C52-90BA11579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306A0-3669-B218-2FA6-2E2F87290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BB5D1-AE09-7D85-2B06-C7C849677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53CDB-35E9-0CDB-A3EB-8F1C64C6F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A39F0-2745-CD35-AF62-4D29127A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04356-ACF3-991C-77E5-3A42348A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D4250-49CA-ECD3-04AC-1309E192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0A64-7441-D8D7-708D-5102A999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76084-1FB4-5F85-F514-5328068C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39796-F517-1464-0733-1B387717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6ED7-F9DC-3486-284B-01DD114E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5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1E28C-A231-39E2-AB3A-76C3781E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4F0D6-5E6C-4388-9D51-7BCDABE6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3C552-6201-5448-564B-6F8A760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8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069-2D3F-3CA3-A4CD-EC73E696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FFC7E-3374-BF1F-4BD1-D43E0BB8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0C15A-BDA8-82D7-F817-A0A0C4FE1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27DEE-615E-00C5-34CC-14B3955B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CE39-B0B9-8426-C0E2-F505A836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3EADB-2A4E-87F2-AE87-5950FBC4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E371-AFE6-7F7D-D5CD-A4751A0E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9CC5C-FDCF-C7C6-A52C-A0EA958E2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74546-6035-2132-EF2C-DA6559DDA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CB63C-47F0-ABB1-554D-6C7E55DB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61704-F82C-1869-A7E3-3C313CDA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D6D0D-A90C-C097-74E7-39CA5D6C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463D1-AF90-186A-AC84-82845277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E738A-938A-20D0-3249-DDCE07721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592FC-0679-BE73-9C74-E35138EAC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2B1EA-18ED-5BFE-4387-1BD850D62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46AB1-BFB9-E601-46E0-85850937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what-is-version-control#:~:text=Version%20control%20systems%20are%20software,teams%20work%20faster%20and%20smarter.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yanbraun/8c93e154a93a08794291df1fcdce691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github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openhub.net/repositories/compare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stackoverflow.blog/2023/01/09/beyond-git-the-other-version-control-systems-developers-use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git/tutorial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9174-6498-09CC-A0EE-B76ECC424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Version Control: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Not Just for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D5D90-92E9-0FBF-0461-F69A40371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3642"/>
            <a:ext cx="9144000" cy="604157"/>
          </a:xfrm>
        </p:spPr>
        <p:txBody>
          <a:bodyPr/>
          <a:lstStyle/>
          <a:p>
            <a:r>
              <a:rPr lang="en-US" dirty="0"/>
              <a:t>Lab Meeting – 2024.1.19</a:t>
            </a:r>
          </a:p>
        </p:txBody>
      </p:sp>
    </p:spTree>
    <p:extLst>
      <p:ext uri="{BB962C8B-B14F-4D97-AF65-F5344CB8AC3E}">
        <p14:creationId xmlns:p14="http://schemas.microsoft.com/office/powerpoint/2010/main" val="42766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6953CF6-3004-E5CB-562B-CB9CBDF2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084" y="1446688"/>
            <a:ext cx="6215988" cy="5175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/>
              <a:t>Push those changes (optional)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A0D-F42E-B129-CD1A-A6002BA77083}"/>
              </a:ext>
            </a:extLst>
          </p:cNvPr>
          <p:cNvSpPr/>
          <p:nvPr/>
        </p:nvSpPr>
        <p:spPr>
          <a:xfrm>
            <a:off x="5149191" y="5215467"/>
            <a:ext cx="4147210" cy="270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1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7D73-BE9A-9B8A-E30A-CC5CC8B7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F2582-9FD1-3708-D4B5-BFAB5497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 package development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Tracking code used for specific projects/data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Sharing code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Easily switching between working on my local computer, the galaxy supercomputer, and </a:t>
            </a:r>
            <a:r>
              <a:rPr lang="en-US" sz="2400" dirty="0" err="1"/>
              <a:t>exacloud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685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/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869A-23BD-39CC-E6E3-C7C9CE98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09" y="0"/>
            <a:ext cx="545980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78B99-960C-7FCA-7810-2B6099D7BD27}"/>
              </a:ext>
            </a:extLst>
          </p:cNvPr>
          <p:cNvSpPr txBox="1"/>
          <p:nvPr/>
        </p:nvSpPr>
        <p:spPr>
          <a:xfrm>
            <a:off x="335950" y="5988734"/>
            <a:ext cx="563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Tracking, sharing, and switching computers are all also used for this!</a:t>
            </a:r>
          </a:p>
        </p:txBody>
      </p:sp>
    </p:spTree>
    <p:extLst>
      <p:ext uri="{BB962C8B-B14F-4D97-AF65-F5344CB8AC3E}">
        <p14:creationId xmlns:p14="http://schemas.microsoft.com/office/powerpoint/2010/main" val="110577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/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D6A61-4D90-9D41-261C-41BF0907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46" y="1690688"/>
            <a:ext cx="7242654" cy="40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/>
              <a:t>Look at my entire commit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C8AD3-553C-CAF1-4C18-E56180B0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41" y="270122"/>
            <a:ext cx="55927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ECDA9-5A52-3C62-B569-694D2179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65125"/>
            <a:ext cx="7772400" cy="63654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5FB608B-EB4E-719A-57CE-E34CAFE62D8E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8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EE4DA-83EA-EC39-FDFA-64E0103FF4A1}"/>
              </a:ext>
            </a:extLst>
          </p:cNvPr>
          <p:cNvGrpSpPr/>
          <p:nvPr/>
        </p:nvGrpSpPr>
        <p:grpSpPr>
          <a:xfrm>
            <a:off x="4721429" y="1261669"/>
            <a:ext cx="7359671" cy="4544228"/>
            <a:chOff x="1135082" y="2165514"/>
            <a:chExt cx="6357258" cy="3925288"/>
          </a:xfrm>
        </p:grpSpPr>
        <p:pic>
          <p:nvPicPr>
            <p:cNvPr id="3" name="Content Placeholder 4">
              <a:extLst>
                <a:ext uri="{FF2B5EF4-FFF2-40B4-BE49-F238E27FC236}">
                  <a16:creationId xmlns:a16="http://schemas.microsoft.com/office/drawing/2014/main" id="{2E361193-1846-31F1-A8F1-CA885AE1B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557"/>
            <a:stretch/>
          </p:blipFill>
          <p:spPr>
            <a:xfrm>
              <a:off x="1135082" y="2165514"/>
              <a:ext cx="4042560" cy="3925288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B5115EF3-60BB-772E-84F4-FBD8AEB11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988"/>
            <a:stretch/>
          </p:blipFill>
          <p:spPr>
            <a:xfrm>
              <a:off x="5177642" y="2165514"/>
              <a:ext cx="2314698" cy="392528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67EEA08-4EC7-1737-3EB6-8A58548BA911}"/>
              </a:ext>
            </a:extLst>
          </p:cNvPr>
          <p:cNvSpPr/>
          <p:nvPr/>
        </p:nvSpPr>
        <p:spPr>
          <a:xfrm>
            <a:off x="4940135" y="4001294"/>
            <a:ext cx="3562598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8B1221E-AE72-209B-2348-8A4E59F1F126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8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66312-F34C-1DF7-0B72-D49A08FD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210751"/>
            <a:ext cx="7772400" cy="51708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4436CC-E15F-D6BB-2944-4E7FEF983C12}"/>
              </a:ext>
            </a:extLst>
          </p:cNvPr>
          <p:cNvSpPr/>
          <p:nvPr/>
        </p:nvSpPr>
        <p:spPr>
          <a:xfrm>
            <a:off x="4643252" y="3721878"/>
            <a:ext cx="2755075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ACCAD3-2A72-207F-87C3-21EB5F9BDCF8}"/>
              </a:ext>
            </a:extLst>
          </p:cNvPr>
          <p:cNvSpPr/>
          <p:nvPr/>
        </p:nvSpPr>
        <p:spPr>
          <a:xfrm>
            <a:off x="7179623" y="2577291"/>
            <a:ext cx="2755075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B4B45-100E-6A9B-72DD-D08576E985D9}"/>
              </a:ext>
            </a:extLst>
          </p:cNvPr>
          <p:cNvSpPr/>
          <p:nvPr/>
        </p:nvSpPr>
        <p:spPr>
          <a:xfrm>
            <a:off x="4718462" y="2871850"/>
            <a:ext cx="791689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4B01B74-C1C5-BFC4-C973-257F3AFFA3D7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new </a:t>
            </a:r>
            <a:r>
              <a:rPr lang="en-US" dirty="0" err="1"/>
              <a:t>mIHC</a:t>
            </a:r>
            <a:r>
              <a:rPr lang="en-US" dirty="0"/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6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AB3CFB-5030-1A0C-601A-36433785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6" y="997527"/>
            <a:ext cx="6138706" cy="5495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B5C41-AF0B-CD44-A642-54DB19F8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70B9E4-EA13-8F92-458D-732FE3BE3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57799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08753-72E8-E095-4B78-2C6B5C14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03" y="258247"/>
            <a:ext cx="5082638" cy="64564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015DF0-7171-370C-7876-C65F4873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92427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C7A6-FDE8-2836-0874-F2D96D24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A12A-DACA-FDE0-34AB-82F8CCA2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“Version control systems are software tools that help software teams </a:t>
            </a:r>
            <a:r>
              <a:rPr lang="en-US" b="1" dirty="0"/>
              <a:t>manage changes</a:t>
            </a:r>
            <a:r>
              <a:rPr lang="en-US" dirty="0"/>
              <a:t> to source code </a:t>
            </a:r>
            <a:r>
              <a:rPr lang="en-US" b="1" dirty="0"/>
              <a:t>over time.</a:t>
            </a:r>
            <a:r>
              <a:rPr lang="en-US" dirty="0"/>
              <a:t>” </a:t>
            </a:r>
          </a:p>
          <a:p>
            <a:r>
              <a:rPr lang="en-US" dirty="0"/>
              <a:t>“VC software keeps track of </a:t>
            </a:r>
            <a:r>
              <a:rPr lang="en-US" b="1" dirty="0"/>
              <a:t>every modification </a:t>
            </a:r>
            <a:r>
              <a:rPr lang="en-US" dirty="0"/>
              <a:t>to the code in a special kind of database.”</a:t>
            </a:r>
          </a:p>
          <a:p>
            <a:r>
              <a:rPr lang="en-US" dirty="0"/>
              <a:t>Integral for collaboration – how to handle multiple people editing the same file, potentially changing the same things!</a:t>
            </a:r>
          </a:p>
          <a:p>
            <a:r>
              <a:rPr lang="en-US" dirty="0"/>
              <a:t>Works the best for text-based documents (.txt, .csv, code, etc.), but can also work with binary files (.xlsx, .pptx, .docx)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BE16D-05AD-7624-6DF0-0A857C13539E}"/>
              </a:ext>
            </a:extLst>
          </p:cNvPr>
          <p:cNvSpPr txBox="1"/>
          <p:nvPr/>
        </p:nvSpPr>
        <p:spPr>
          <a:xfrm>
            <a:off x="7376130" y="6390640"/>
            <a:ext cx="481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Quotes from </a:t>
            </a:r>
            <a:r>
              <a:rPr lang="en-US" dirty="0">
                <a:hlinkClick r:id="rId2"/>
              </a:rPr>
              <a:t>Atlassian git tutorial</a:t>
            </a:r>
            <a:r>
              <a:rPr lang="en-US" dirty="0"/>
              <a:t>, emphasis mine</a:t>
            </a:r>
          </a:p>
        </p:txBody>
      </p:sp>
    </p:spTree>
    <p:extLst>
      <p:ext uri="{BB962C8B-B14F-4D97-AF65-F5344CB8AC3E}">
        <p14:creationId xmlns:p14="http://schemas.microsoft.com/office/powerpoint/2010/main" val="402851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060B9F-6078-4BEC-2767-6C1FF3A9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  <p:pic>
        <p:nvPicPr>
          <p:cNvPr id="3" name="shareCode_mIHCScriptsInstruction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38DAEDF-0565-1C82-B871-21A2FFEA7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2036" y="0"/>
            <a:ext cx="6289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3618E-CC12-D5A7-0668-084523F7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530" y="534390"/>
            <a:ext cx="5193470" cy="632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8429258" y="130629"/>
            <a:ext cx="231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my local 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505455" y="70064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4889982" y="1214478"/>
            <a:ext cx="15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Make new files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483110" y="2113808"/>
            <a:ext cx="493075" cy="309946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6A9D5-2D1D-F58F-478F-A03896215B63}"/>
              </a:ext>
            </a:extLst>
          </p:cNvPr>
          <p:cNvSpPr txBox="1"/>
          <p:nvPr/>
        </p:nvSpPr>
        <p:spPr>
          <a:xfrm>
            <a:off x="4912327" y="2786375"/>
            <a:ext cx="15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Let git know about them and write a comment describing what you did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483110" y="533381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896285" y="5213268"/>
            <a:ext cx="1570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Upload your changes to the remote so others can access them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96C032-34A1-CDE4-1BCA-B48DFE23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0" y="6094800"/>
            <a:ext cx="4476270" cy="67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8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7885883" y="73581"/>
            <a:ext cx="301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galaxy supercomputer: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398251" y="424162"/>
            <a:ext cx="493075" cy="269335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5575856" y="158381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Log in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394081" y="3143082"/>
            <a:ext cx="493075" cy="8589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394081" y="4027546"/>
            <a:ext cx="493075" cy="283045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045757" y="5258107"/>
            <a:ext cx="23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Download the changes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41D5E-FC67-C671-2093-55C376F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326" y="398600"/>
            <a:ext cx="5300674" cy="6466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CF95E1-8D1B-E366-45BA-D0AEF8F44FE1}"/>
              </a:ext>
            </a:extLst>
          </p:cNvPr>
          <p:cNvSpPr txBox="1"/>
          <p:nvPr/>
        </p:nvSpPr>
        <p:spPr>
          <a:xfrm>
            <a:off x="4779292" y="2833869"/>
            <a:ext cx="1593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Review repository and see that WES and domino are missing</a:t>
            </a:r>
          </a:p>
        </p:txBody>
      </p:sp>
    </p:spTree>
    <p:extLst>
      <p:ext uri="{BB962C8B-B14F-4D97-AF65-F5344CB8AC3E}">
        <p14:creationId xmlns:p14="http://schemas.microsoft.com/office/powerpoint/2010/main" val="2260111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5B7A92-6CF3-D0D9-584F-19710034CDE1}"/>
              </a:ext>
            </a:extLst>
          </p:cNvPr>
          <p:cNvGrpSpPr/>
          <p:nvPr/>
        </p:nvGrpSpPr>
        <p:grpSpPr>
          <a:xfrm>
            <a:off x="5976917" y="631067"/>
            <a:ext cx="5918200" cy="3187700"/>
            <a:chOff x="5976917" y="813594"/>
            <a:chExt cx="5918200" cy="3187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4D4AA-3014-7FDD-1D69-94150398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6917" y="813594"/>
              <a:ext cx="5918200" cy="31877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0BFBA8-F9E8-2638-1E5C-D345624035E4}"/>
                </a:ext>
              </a:extLst>
            </p:cNvPr>
            <p:cNvSpPr txBox="1"/>
            <p:nvPr/>
          </p:nvSpPr>
          <p:spPr>
            <a:xfrm>
              <a:off x="7358096" y="813594"/>
              <a:ext cx="618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local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2E21D8-C045-E08D-6833-4CBD9DF33F4C}"/>
              </a:ext>
            </a:extLst>
          </p:cNvPr>
          <p:cNvGrpSpPr/>
          <p:nvPr/>
        </p:nvGrpSpPr>
        <p:grpSpPr>
          <a:xfrm>
            <a:off x="4122717" y="4231642"/>
            <a:ext cx="7772400" cy="2611046"/>
            <a:chOff x="4122717" y="4281337"/>
            <a:chExt cx="7772400" cy="2611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F377BA-0487-C825-00C4-BF3CC6166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2717" y="4281337"/>
              <a:ext cx="7772400" cy="2367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7C0E20-270E-8B24-D6F3-63F860E0A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2717" y="6639533"/>
              <a:ext cx="7772400" cy="2528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CCB29B-DA89-CE42-4198-9142A555948A}"/>
              </a:ext>
            </a:extLst>
          </p:cNvPr>
          <p:cNvSpPr txBox="1"/>
          <p:nvPr/>
        </p:nvSpPr>
        <p:spPr>
          <a:xfrm>
            <a:off x="5477241" y="4191587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49503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Individually</a:t>
            </a:r>
          </a:p>
          <a:p>
            <a:pPr lvl="1"/>
            <a:r>
              <a:rPr lang="en-US" dirty="0"/>
              <a:t>Track projects</a:t>
            </a:r>
          </a:p>
          <a:p>
            <a:pPr lvl="2"/>
            <a:r>
              <a:rPr lang="en-US" dirty="0"/>
              <a:t>Data/results</a:t>
            </a:r>
          </a:p>
          <a:p>
            <a:pPr lvl="2"/>
            <a:r>
              <a:rPr lang="en-US" dirty="0"/>
              <a:t>Figures</a:t>
            </a:r>
          </a:p>
          <a:p>
            <a:pPr lvl="2"/>
            <a:r>
              <a:rPr lang="en-US" dirty="0"/>
              <a:t>Documents</a:t>
            </a:r>
          </a:p>
          <a:p>
            <a:pPr lvl="2"/>
            <a:r>
              <a:rPr lang="en-US" dirty="0"/>
              <a:t>Presentations</a:t>
            </a:r>
          </a:p>
          <a:p>
            <a:r>
              <a:rPr lang="en-US" dirty="0"/>
              <a:t>Collaboratively</a:t>
            </a:r>
          </a:p>
          <a:p>
            <a:pPr lvl="1"/>
            <a:r>
              <a:rPr lang="en-US" dirty="0"/>
              <a:t>Track changes to shared projects (manuscript edits, figure changes, etc.)</a:t>
            </a:r>
          </a:p>
          <a:p>
            <a:pPr lvl="1"/>
            <a:r>
              <a:rPr lang="en-US" dirty="0"/>
              <a:t>Easy way to share with others</a:t>
            </a:r>
          </a:p>
          <a:p>
            <a:pPr lvl="1"/>
            <a:r>
              <a:rPr lang="en-US" dirty="0"/>
              <a:t>Slightly more advanced</a:t>
            </a:r>
          </a:p>
        </p:txBody>
      </p:sp>
    </p:spTree>
    <p:extLst>
      <p:ext uri="{BB962C8B-B14F-4D97-AF65-F5344CB8AC3E}">
        <p14:creationId xmlns:p14="http://schemas.microsoft.com/office/powerpoint/2010/main" val="244620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 excel sheets</a:t>
            </a:r>
          </a:p>
          <a:p>
            <a:pPr lvl="1"/>
            <a:r>
              <a:rPr lang="en-US" dirty="0"/>
              <a:t>For example the custom gene sets that Amanda gave me for the </a:t>
            </a:r>
            <a:r>
              <a:rPr lang="en-US" dirty="0" err="1"/>
              <a:t>scRNAseq</a:t>
            </a:r>
            <a:r>
              <a:rPr lang="en-US" dirty="0"/>
              <a:t> project. Instead of using version numbers/dates, can just update</a:t>
            </a:r>
          </a:p>
          <a:p>
            <a:r>
              <a:rPr lang="en-US" dirty="0"/>
              <a:t>Track manuscripts</a:t>
            </a:r>
          </a:p>
          <a:p>
            <a:pPr lvl="1"/>
            <a:r>
              <a:rPr lang="en-US" dirty="0"/>
              <a:t>Can combine track changes with branches and commit logs for better documentation</a:t>
            </a:r>
          </a:p>
          <a:p>
            <a:r>
              <a:rPr lang="en-US" dirty="0"/>
              <a:t>Track data versions</a:t>
            </a:r>
          </a:p>
          <a:p>
            <a:pPr lvl="1"/>
            <a:r>
              <a:rPr lang="en-US" dirty="0"/>
              <a:t>Log where data came from and details (more information than just the created-by date)</a:t>
            </a:r>
          </a:p>
        </p:txBody>
      </p:sp>
    </p:spTree>
    <p:extLst>
      <p:ext uri="{BB962C8B-B14F-4D97-AF65-F5344CB8AC3E}">
        <p14:creationId xmlns:p14="http://schemas.microsoft.com/office/powerpoint/2010/main" val="209342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B10-142C-3260-8694-90C71D27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88FAC-D8E5-5131-1A1E-A6274AA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used to develop independent features in a code base without breaking already-built things</a:t>
            </a:r>
          </a:p>
          <a:p>
            <a:r>
              <a:rPr lang="en-US" dirty="0"/>
              <a:t>Can be utilized to work independently to make larger changes and review all of the changes with the larger project at a later date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8C6A8-0A86-B93C-81BF-D40052A4DC6B}"/>
              </a:ext>
            </a:extLst>
          </p:cNvPr>
          <p:cNvGrpSpPr/>
          <p:nvPr/>
        </p:nvGrpSpPr>
        <p:grpSpPr>
          <a:xfrm>
            <a:off x="1456268" y="4277287"/>
            <a:ext cx="9279464" cy="1899676"/>
            <a:chOff x="-25398" y="4525461"/>
            <a:chExt cx="9279464" cy="18996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FAF183-90A6-6DEE-3213-F5DF7169D24E}"/>
                </a:ext>
              </a:extLst>
            </p:cNvPr>
            <p:cNvSpPr txBox="1"/>
            <p:nvPr/>
          </p:nvSpPr>
          <p:spPr>
            <a:xfrm>
              <a:off x="397932" y="5777738"/>
              <a:ext cx="1219199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Make </a:t>
              </a:r>
              <a:r>
                <a:rPr lang="en-US" dirty="0" err="1"/>
                <a:t>collabDoc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868F07-8557-6971-4BDF-D08D87012663}"/>
                </a:ext>
              </a:extLst>
            </p:cNvPr>
            <p:cNvSpPr txBox="1"/>
            <p:nvPr/>
          </p:nvSpPr>
          <p:spPr>
            <a:xfrm>
              <a:off x="2057399" y="5778806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50410D-B87E-5EF4-DA1D-01F9D097188B}"/>
                </a:ext>
              </a:extLst>
            </p:cNvPr>
            <p:cNvSpPr txBox="1"/>
            <p:nvPr/>
          </p:nvSpPr>
          <p:spPr>
            <a:xfrm>
              <a:off x="3005665" y="4525461"/>
              <a:ext cx="956733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D9DB7A-F8F0-1AC5-A2BF-23905D450A1B}"/>
                </a:ext>
              </a:extLst>
            </p:cNvPr>
            <p:cNvSpPr txBox="1"/>
            <p:nvPr/>
          </p:nvSpPr>
          <p:spPr>
            <a:xfrm>
              <a:off x="4233335" y="4525461"/>
              <a:ext cx="982132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modify figure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75D494-FB2E-228E-129A-1CE0CDF41757}"/>
                </a:ext>
              </a:extLst>
            </p:cNvPr>
            <p:cNvSpPr txBox="1"/>
            <p:nvPr/>
          </p:nvSpPr>
          <p:spPr>
            <a:xfrm>
              <a:off x="5486404" y="4525461"/>
              <a:ext cx="1168399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finalize figure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B6106-9B13-4825-4D67-BE587294441C}"/>
                </a:ext>
              </a:extLst>
            </p:cNvPr>
            <p:cNvSpPr txBox="1"/>
            <p:nvPr/>
          </p:nvSpPr>
          <p:spPr>
            <a:xfrm>
              <a:off x="3801534" y="5778805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modify figure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96C9F4-6841-77F0-40C2-75A63B0D4964}"/>
                </a:ext>
              </a:extLst>
            </p:cNvPr>
            <p:cNvSpPr txBox="1"/>
            <p:nvPr/>
          </p:nvSpPr>
          <p:spPr>
            <a:xfrm>
              <a:off x="6493936" y="5778804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finalize figure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D1E7E-B1D9-DE54-5E6A-891467170CEB}"/>
                </a:ext>
              </a:extLst>
            </p:cNvPr>
            <p:cNvSpPr txBox="1"/>
            <p:nvPr/>
          </p:nvSpPr>
          <p:spPr>
            <a:xfrm>
              <a:off x="7874001" y="5777739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3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49DC13-51A0-C425-89A7-089D846B77A2}"/>
                </a:ext>
              </a:extLst>
            </p:cNvPr>
            <p:cNvCxnSpPr>
              <a:stCxn id="15" idx="1"/>
              <a:endCxn id="14" idx="3"/>
            </p:cNvCxnSpPr>
            <p:nvPr/>
          </p:nvCxnSpPr>
          <p:spPr>
            <a:xfrm flipH="1">
              <a:off x="7442202" y="6100905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5B2DF0-E645-34A6-C20A-07972EE7E92D}"/>
                </a:ext>
              </a:extLst>
            </p:cNvPr>
            <p:cNvCxnSpPr>
              <a:cxnSpLocks/>
              <a:stCxn id="14" idx="1"/>
              <a:endCxn id="13" idx="3"/>
            </p:cNvCxnSpPr>
            <p:nvPr/>
          </p:nvCxnSpPr>
          <p:spPr>
            <a:xfrm flipH="1">
              <a:off x="4749800" y="6101970"/>
              <a:ext cx="1744136" cy="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A31D59-0EBE-D8A4-DD27-503559F8EAD7}"/>
                </a:ext>
              </a:extLst>
            </p:cNvPr>
            <p:cNvCxnSpPr>
              <a:cxnSpLocks/>
              <a:stCxn id="13" idx="1"/>
              <a:endCxn id="9" idx="3"/>
            </p:cNvCxnSpPr>
            <p:nvPr/>
          </p:nvCxnSpPr>
          <p:spPr>
            <a:xfrm flipH="1">
              <a:off x="3005665" y="6101971"/>
              <a:ext cx="795869" cy="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4C42A9A-641D-D286-A171-B7C67F7507F9}"/>
                </a:ext>
              </a:extLst>
            </p:cNvPr>
            <p:cNvCxnSpPr>
              <a:cxnSpLocks/>
              <a:stCxn id="9" idx="1"/>
              <a:endCxn id="7" idx="3"/>
            </p:cNvCxnSpPr>
            <p:nvPr/>
          </p:nvCxnSpPr>
          <p:spPr>
            <a:xfrm flipH="1" flipV="1">
              <a:off x="1617131" y="6100904"/>
              <a:ext cx="440268" cy="106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6799A4-D083-A5C2-BE35-AA6AA8FC437D}"/>
                </a:ext>
              </a:extLst>
            </p:cNvPr>
            <p:cNvCxnSpPr>
              <a:cxnSpLocks/>
              <a:stCxn id="10" idx="1"/>
              <a:endCxn id="9" idx="0"/>
            </p:cNvCxnSpPr>
            <p:nvPr/>
          </p:nvCxnSpPr>
          <p:spPr>
            <a:xfrm flipH="1">
              <a:off x="2531532" y="4848627"/>
              <a:ext cx="474133" cy="9301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21924F-186C-1A63-3F9E-6886376E90CC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962398" y="4848627"/>
              <a:ext cx="27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2A8339-8BB3-8F9E-7DF5-5762CD56F718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5215467" y="4848627"/>
              <a:ext cx="27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1B2053-B77C-2523-15DA-CA00D490EAA4}"/>
                </a:ext>
              </a:extLst>
            </p:cNvPr>
            <p:cNvCxnSpPr>
              <a:cxnSpLocks/>
              <a:stCxn id="14" idx="0"/>
              <a:endCxn id="12" idx="3"/>
            </p:cNvCxnSpPr>
            <p:nvPr/>
          </p:nvCxnSpPr>
          <p:spPr>
            <a:xfrm flipH="1" flipV="1">
              <a:off x="6654803" y="4848627"/>
              <a:ext cx="313266" cy="9301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BA6EE6B-A07F-0D53-1B1C-277E44F5456A}"/>
                </a:ext>
              </a:extLst>
            </p:cNvPr>
            <p:cNvCxnSpPr/>
            <p:nvPr/>
          </p:nvCxnSpPr>
          <p:spPr>
            <a:xfrm flipH="1">
              <a:off x="8822267" y="6100903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8D1F77-7F19-1480-38D3-C3F762469206}"/>
                </a:ext>
              </a:extLst>
            </p:cNvPr>
            <p:cNvCxnSpPr/>
            <p:nvPr/>
          </p:nvCxnSpPr>
          <p:spPr>
            <a:xfrm flipH="1">
              <a:off x="-25398" y="6100903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609B12D-D055-6E01-3548-E395F2768EF4}"/>
              </a:ext>
            </a:extLst>
          </p:cNvPr>
          <p:cNvSpPr txBox="1"/>
          <p:nvPr/>
        </p:nvSpPr>
        <p:spPr>
          <a:xfrm>
            <a:off x="580580" y="566806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00CEC2-B086-B692-3702-421B3BF382DD}"/>
              </a:ext>
            </a:extLst>
          </p:cNvPr>
          <p:cNvSpPr txBox="1"/>
          <p:nvPr/>
        </p:nvSpPr>
        <p:spPr>
          <a:xfrm>
            <a:off x="2517626" y="4415786"/>
            <a:ext cx="160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 branch</a:t>
            </a:r>
          </a:p>
        </p:txBody>
      </p:sp>
    </p:spTree>
    <p:extLst>
      <p:ext uri="{BB962C8B-B14F-4D97-AF65-F5344CB8AC3E}">
        <p14:creationId xmlns:p14="http://schemas.microsoft.com/office/powerpoint/2010/main" val="72913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B10-142C-3260-8694-90C71D27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7426A-2D17-762B-088A-EA60F560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2" y="116946"/>
            <a:ext cx="4775200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F406E-C7EA-1835-C913-4C1E9C85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2" y="3206750"/>
            <a:ext cx="5359400" cy="356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74044C-BE85-EF52-5BDB-066E3EBE0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98" y="3605650"/>
            <a:ext cx="4866217" cy="2887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767151-A30D-7CFC-798A-EEF6B2316719}"/>
              </a:ext>
            </a:extLst>
          </p:cNvPr>
          <p:cNvSpPr txBox="1"/>
          <p:nvPr/>
        </p:nvSpPr>
        <p:spPr>
          <a:xfrm>
            <a:off x="507998" y="1694141"/>
            <a:ext cx="240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</a:t>
            </a:r>
          </a:p>
        </p:txBody>
      </p:sp>
    </p:spTree>
    <p:extLst>
      <p:ext uri="{BB962C8B-B14F-4D97-AF65-F5344CB8AC3E}">
        <p14:creationId xmlns:p14="http://schemas.microsoft.com/office/powerpoint/2010/main" val="4023161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72A-641D-D880-3B9A-E19A3E1C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8B118-776D-F0DA-B113-E3B205E3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68" y="4565215"/>
            <a:ext cx="5503332" cy="22135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2B46A4-2990-5AB7-838B-65FB14A933AB}"/>
              </a:ext>
            </a:extLst>
          </p:cNvPr>
          <p:cNvGrpSpPr/>
          <p:nvPr/>
        </p:nvGrpSpPr>
        <p:grpSpPr>
          <a:xfrm>
            <a:off x="7033684" y="251127"/>
            <a:ext cx="2628900" cy="4083315"/>
            <a:chOff x="4451351" y="0"/>
            <a:chExt cx="2628900" cy="40833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73D76B-2EA8-09EB-F466-CCD116568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988"/>
            <a:stretch/>
          </p:blipFill>
          <p:spPr>
            <a:xfrm>
              <a:off x="4451351" y="0"/>
              <a:ext cx="2628900" cy="19896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195922-7784-0C66-A637-F54C60104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765"/>
            <a:stretch/>
          </p:blipFill>
          <p:spPr>
            <a:xfrm>
              <a:off x="4451351" y="1941248"/>
              <a:ext cx="2628900" cy="2142067"/>
            </a:xfrm>
            <a:prstGeom prst="rect">
              <a:avLst/>
            </a:prstGeom>
          </p:spPr>
        </p:pic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0028D4-376F-96EE-222D-F571598DB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1"/>
            <a:ext cx="6070600" cy="4351338"/>
          </a:xfrm>
        </p:spPr>
        <p:txBody>
          <a:bodyPr/>
          <a:lstStyle/>
          <a:p>
            <a:r>
              <a:rPr lang="en-US" dirty="0"/>
              <a:t>Change your file</a:t>
            </a:r>
          </a:p>
          <a:p>
            <a:r>
              <a:rPr lang="en-US" dirty="0"/>
              <a:t>Update changes</a:t>
            </a:r>
          </a:p>
          <a:p>
            <a:r>
              <a:rPr lang="en-US" dirty="0"/>
              <a:t>Push to remote (only when you’re done!)</a:t>
            </a:r>
          </a:p>
        </p:txBody>
      </p:sp>
    </p:spTree>
    <p:extLst>
      <p:ext uri="{BB962C8B-B14F-4D97-AF65-F5344CB8AC3E}">
        <p14:creationId xmlns:p14="http://schemas.microsoft.com/office/powerpoint/2010/main" val="2236037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72A-641D-D880-3B9A-E19A3E1C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C2C1F-1B6D-860C-D6FB-82737C7E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1"/>
            <a:ext cx="10515600" cy="4351338"/>
          </a:xfrm>
        </p:spPr>
        <p:txBody>
          <a:bodyPr/>
          <a:lstStyle/>
          <a:p>
            <a:r>
              <a:rPr lang="en-US" dirty="0"/>
              <a:t>Change your file</a:t>
            </a:r>
          </a:p>
          <a:p>
            <a:r>
              <a:rPr lang="en-US" dirty="0"/>
              <a:t>Update changes</a:t>
            </a:r>
          </a:p>
          <a:p>
            <a:r>
              <a:rPr lang="en-US" dirty="0"/>
              <a:t>Push to remote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8159-04FB-B218-8CFB-59D99F3F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67" y="552106"/>
            <a:ext cx="7170992" cy="1639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2824A3-70CF-B2A1-516B-7B38F246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10" y="3031939"/>
            <a:ext cx="4696092" cy="3775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F06C1-0FF4-484F-6158-4E885CF4B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336" y="2506661"/>
            <a:ext cx="409765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2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1F6C-7EEA-F3F0-FAA8-58DB1FD7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234C-CAE7-B8DA-E7BE-330D94462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Complete change history</a:t>
            </a:r>
          </a:p>
          <a:p>
            <a:pPr lvl="1"/>
            <a:r>
              <a:rPr lang="en-US" dirty="0"/>
              <a:t>control over change logs</a:t>
            </a:r>
          </a:p>
          <a:p>
            <a:pPr lvl="1"/>
            <a:r>
              <a:rPr lang="en-US" dirty="0"/>
              <a:t>Can rollback to earlier versions at any time</a:t>
            </a:r>
          </a:p>
          <a:p>
            <a:r>
              <a:rPr lang="en-US" dirty="0"/>
              <a:t>Branches, and their associated merging</a:t>
            </a:r>
          </a:p>
          <a:p>
            <a:pPr lvl="1"/>
            <a:r>
              <a:rPr lang="en-US" dirty="0"/>
              <a:t>This is how parallel editing is managed</a:t>
            </a:r>
          </a:p>
          <a:p>
            <a:pPr lvl="1"/>
            <a:r>
              <a:rPr lang="en-US" dirty="0"/>
              <a:t>will get into later</a:t>
            </a:r>
          </a:p>
          <a:p>
            <a:r>
              <a:rPr lang="en-US" dirty="0"/>
              <a:t>Cloud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80B7C-3ECA-4107-475B-1D9B750F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882650"/>
            <a:ext cx="5981700" cy="509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5DA88-09A3-C663-CCEC-0DAF462AA3FA}"/>
              </a:ext>
            </a:extLst>
          </p:cNvPr>
          <p:cNvSpPr txBox="1"/>
          <p:nvPr/>
        </p:nvSpPr>
        <p:spPr>
          <a:xfrm>
            <a:off x="9726132" y="6488668"/>
            <a:ext cx="24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Image from Bryan Braun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32684-434C-E199-719F-7AE250828647}"/>
              </a:ext>
            </a:extLst>
          </p:cNvPr>
          <p:cNvSpPr txBox="1"/>
          <p:nvPr/>
        </p:nvSpPr>
        <p:spPr>
          <a:xfrm>
            <a:off x="6170544" y="5574280"/>
            <a:ext cx="100860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Create Figure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C8890-C788-FADF-99DB-6B7F8F8E06C3}"/>
              </a:ext>
            </a:extLst>
          </p:cNvPr>
          <p:cNvSpPr txBox="1"/>
          <p:nvPr/>
        </p:nvSpPr>
        <p:spPr>
          <a:xfrm>
            <a:off x="10002469" y="5820501"/>
            <a:ext cx="13612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Adjustment to figure 1</a:t>
            </a:r>
          </a:p>
        </p:txBody>
      </p:sp>
    </p:spTree>
    <p:extLst>
      <p:ext uri="{BB962C8B-B14F-4D97-AF65-F5344CB8AC3E}">
        <p14:creationId xmlns:p14="http://schemas.microsoft.com/office/powerpoint/2010/main" val="348196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5063836" cy="5248894"/>
          </a:xfrm>
        </p:spPr>
        <p:txBody>
          <a:bodyPr>
            <a:normAutofit/>
          </a:bodyPr>
          <a:lstStyle/>
          <a:p>
            <a:r>
              <a:rPr lang="en-US" sz="2400" dirty="0"/>
              <a:t>Navigate to </a:t>
            </a:r>
            <a:r>
              <a:rPr lang="en-US" sz="2400" dirty="0" err="1"/>
              <a:t>github.com</a:t>
            </a:r>
            <a:r>
              <a:rPr lang="en-US" sz="2400" dirty="0"/>
              <a:t> and create a username</a:t>
            </a:r>
          </a:p>
          <a:p>
            <a:endParaRPr lang="en-US" sz="2400" dirty="0"/>
          </a:p>
          <a:p>
            <a:r>
              <a:rPr lang="en-US" sz="2400" dirty="0"/>
              <a:t>Download and install git (git-</a:t>
            </a:r>
            <a:r>
              <a:rPr lang="en-US" sz="2400" dirty="0" err="1"/>
              <a:t>scm.com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Download a GUI (git-</a:t>
            </a:r>
            <a:r>
              <a:rPr lang="en-US" sz="2400" dirty="0" err="1"/>
              <a:t>scm.com</a:t>
            </a:r>
            <a:r>
              <a:rPr lang="en-US" sz="2400" dirty="0"/>
              <a:t>/downloads/</a:t>
            </a:r>
            <a:r>
              <a:rPr lang="en-US" sz="2400" dirty="0" err="1"/>
              <a:t>guis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Easiest to start with </a:t>
            </a:r>
            <a:r>
              <a:rPr lang="en-US" sz="2000" dirty="0" err="1"/>
              <a:t>github</a:t>
            </a:r>
            <a:r>
              <a:rPr lang="en-US" sz="2000" dirty="0"/>
              <a:t> desktop (</a:t>
            </a:r>
            <a:r>
              <a:rPr lang="en-US" sz="2000" dirty="0" err="1"/>
              <a:t>desktop.github.com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r>
              <a:rPr lang="en-US" sz="2400" dirty="0"/>
              <a:t>Windows users: download git BASH (</a:t>
            </a:r>
            <a:r>
              <a:rPr lang="en-US" sz="2400" dirty="0" err="1"/>
              <a:t>gitforwindows.org</a:t>
            </a:r>
            <a:r>
              <a:rPr lang="en-US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DEA56-0C6F-2C9F-14A7-A6DCD9E5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1" y="51893"/>
            <a:ext cx="3733799" cy="242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88F62-EA79-4442-4F08-FCDA2E3C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86" y="4682990"/>
            <a:ext cx="3654879" cy="2035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20BEC-7542-DED9-0F8F-33BA33FE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831" y="3221083"/>
            <a:ext cx="3939819" cy="173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69420-E69F-E619-2503-B76CBFA47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941" y="2170786"/>
            <a:ext cx="3342986" cy="13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9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36BCDF-B839-2D0F-0FE5-D9C3FE4D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23" y="2234851"/>
            <a:ext cx="5321300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Initialize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Add your info to the config file (command line)</a:t>
            </a:r>
          </a:p>
          <a:p>
            <a:r>
              <a:rPr lang="en-US" sz="2400" dirty="0"/>
              <a:t>Authenticate GitHub Desktop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A757A13-83BC-AE74-832A-F7A77FEA3B9F}"/>
              </a:ext>
            </a:extLst>
          </p:cNvPr>
          <p:cNvGrpSpPr/>
          <p:nvPr/>
        </p:nvGrpSpPr>
        <p:grpSpPr>
          <a:xfrm>
            <a:off x="52593" y="3518146"/>
            <a:ext cx="2078095" cy="2159735"/>
            <a:chOff x="224940" y="3724181"/>
            <a:chExt cx="2259844" cy="23486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B575DA-0F8F-6A52-EB49-F5743AD9F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940" y="3724181"/>
              <a:ext cx="2259844" cy="234862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D41BB-E04C-C6A3-F3C3-EC8E52D69D13}"/>
                </a:ext>
              </a:extLst>
            </p:cNvPr>
            <p:cNvSpPr/>
            <p:nvPr/>
          </p:nvSpPr>
          <p:spPr>
            <a:xfrm>
              <a:off x="322243" y="4275462"/>
              <a:ext cx="2064698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8E21AA-B3A7-007B-5A47-1C39128AB11D}"/>
              </a:ext>
            </a:extLst>
          </p:cNvPr>
          <p:cNvGrpSpPr/>
          <p:nvPr/>
        </p:nvGrpSpPr>
        <p:grpSpPr>
          <a:xfrm>
            <a:off x="2281375" y="3511619"/>
            <a:ext cx="3760654" cy="3310608"/>
            <a:chOff x="3034549" y="3141519"/>
            <a:chExt cx="3908947" cy="34411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D3CF14-E058-5823-5509-D1109764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4549" y="3141519"/>
              <a:ext cx="3908946" cy="344115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ED45F-4741-9E2F-5515-D5EDF51A7A53}"/>
                </a:ext>
              </a:extLst>
            </p:cNvPr>
            <p:cNvSpPr/>
            <p:nvPr/>
          </p:nvSpPr>
          <p:spPr>
            <a:xfrm>
              <a:off x="4397146" y="3724181"/>
              <a:ext cx="2546350" cy="3728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C7FC75-16E7-7D14-F048-E206DC7B9CF7}"/>
              </a:ext>
            </a:extLst>
          </p:cNvPr>
          <p:cNvGrpSpPr/>
          <p:nvPr/>
        </p:nvGrpSpPr>
        <p:grpSpPr>
          <a:xfrm>
            <a:off x="6348973" y="3518146"/>
            <a:ext cx="3032186" cy="1840868"/>
            <a:chOff x="6279796" y="1799148"/>
            <a:chExt cx="3473318" cy="2218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8CA4C-088A-2A12-6498-D2EC1236D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9796" y="1799148"/>
              <a:ext cx="3473318" cy="221839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085FC7-BC0A-F501-9CAD-3D1587B82E78}"/>
                </a:ext>
              </a:extLst>
            </p:cNvPr>
            <p:cNvSpPr/>
            <p:nvPr/>
          </p:nvSpPr>
          <p:spPr>
            <a:xfrm>
              <a:off x="8267917" y="3575905"/>
              <a:ext cx="1256094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068CBE-1E05-69FF-0339-D216C975D1EE}"/>
              </a:ext>
            </a:extLst>
          </p:cNvPr>
          <p:cNvGrpSpPr/>
          <p:nvPr/>
        </p:nvGrpSpPr>
        <p:grpSpPr>
          <a:xfrm>
            <a:off x="9531846" y="3518146"/>
            <a:ext cx="2546350" cy="3228329"/>
            <a:chOff x="9311983" y="3239398"/>
            <a:chExt cx="2766213" cy="3507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58C2913-74A7-1109-5E72-B1D8E9A5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1983" y="3239398"/>
              <a:ext cx="2766213" cy="3507077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D0E504-A8B0-3A30-0E31-997B0AB1C701}"/>
                </a:ext>
              </a:extLst>
            </p:cNvPr>
            <p:cNvSpPr/>
            <p:nvPr/>
          </p:nvSpPr>
          <p:spPr>
            <a:xfrm>
              <a:off x="10668630" y="5735235"/>
              <a:ext cx="1256094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2E4923-B223-EAC6-80EC-3632DBB23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98" y="50708"/>
            <a:ext cx="3032185" cy="248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Create your own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Fork an existing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Clone an existing repository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D495E-5552-9AA5-9669-C0B8B8AB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9" y="3273498"/>
            <a:ext cx="3769192" cy="332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06599-3DE7-66F0-26CB-681AA219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96" y="2417604"/>
            <a:ext cx="777240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02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Fork an existing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Clone an existing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E3B1A-1F95-CF92-5A34-E72A2DB0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17" y="215934"/>
            <a:ext cx="6993393" cy="2651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57D3B-B39F-537B-7CFF-EA8874C9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554" y="2440199"/>
            <a:ext cx="5939835" cy="44178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67DF8-F111-940F-8B02-EF25B82C82FF}"/>
              </a:ext>
            </a:extLst>
          </p:cNvPr>
          <p:cNvSpPr/>
          <p:nvPr/>
        </p:nvSpPr>
        <p:spPr>
          <a:xfrm>
            <a:off x="10108611" y="272182"/>
            <a:ext cx="839913" cy="283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17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4175323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Fork an existing repository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Any public repository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/>
              <a:t>Clone an existing repository</a:t>
            </a:r>
          </a:p>
          <a:p>
            <a:pPr lvl="1"/>
            <a:r>
              <a:rPr lang="en-US" sz="2000" dirty="0"/>
              <a:t>Must be part of the project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AB1105-5B21-698B-4B37-E13E67F7746B}"/>
              </a:ext>
            </a:extLst>
          </p:cNvPr>
          <p:cNvGrpSpPr/>
          <p:nvPr/>
        </p:nvGrpSpPr>
        <p:grpSpPr>
          <a:xfrm>
            <a:off x="4412446" y="1439333"/>
            <a:ext cx="7665750" cy="5311128"/>
            <a:chOff x="3998851" y="1450108"/>
            <a:chExt cx="7772400" cy="53850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BDBF11-67E0-F04B-6A23-86F624349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851" y="1450108"/>
              <a:ext cx="7772400" cy="538501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AF06FC-A735-02DC-2602-21932CA04836}"/>
                </a:ext>
              </a:extLst>
            </p:cNvPr>
            <p:cNvSpPr/>
            <p:nvPr/>
          </p:nvSpPr>
          <p:spPr>
            <a:xfrm>
              <a:off x="4403991" y="3056193"/>
              <a:ext cx="3421847" cy="470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BBF2ED8-DD44-49E4-9A91-4010AEC9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4" y="4868334"/>
            <a:ext cx="4175323" cy="1298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504059-FAD7-FF5B-5DB2-0DFC7CAFF75B}"/>
              </a:ext>
            </a:extLst>
          </p:cNvPr>
          <p:cNvSpPr txBox="1"/>
          <p:nvPr/>
        </p:nvSpPr>
        <p:spPr>
          <a:xfrm>
            <a:off x="7357533" y="108428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0118B-56F1-3D43-A3AB-99B9F0D707FA}"/>
              </a:ext>
            </a:extLst>
          </p:cNvPr>
          <p:cNvSpPr txBox="1"/>
          <p:nvPr/>
        </p:nvSpPr>
        <p:spPr>
          <a:xfrm>
            <a:off x="137881" y="44990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Line:</a:t>
            </a:r>
          </a:p>
        </p:txBody>
      </p:sp>
    </p:spTree>
    <p:extLst>
      <p:ext uri="{BB962C8B-B14F-4D97-AF65-F5344CB8AC3E}">
        <p14:creationId xmlns:p14="http://schemas.microsoft.com/office/powerpoint/2010/main" val="773540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Clone an existing repository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CD8BCC-8CB0-5B1F-0E93-697161C3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01" y="1483546"/>
            <a:ext cx="7301099" cy="500932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AE0B383-DF12-46F1-7E34-DD840D035CDE}"/>
              </a:ext>
            </a:extLst>
          </p:cNvPr>
          <p:cNvGrpSpPr/>
          <p:nvPr/>
        </p:nvGrpSpPr>
        <p:grpSpPr>
          <a:xfrm>
            <a:off x="228602" y="2670687"/>
            <a:ext cx="4547501" cy="2842188"/>
            <a:chOff x="228602" y="3206337"/>
            <a:chExt cx="4547501" cy="28421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FB5F15-609C-AFC8-4D7A-AEC3C8FCB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2" y="3206337"/>
              <a:ext cx="4547501" cy="284218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452708-3C21-E3CD-07E0-3D9EA7BA3B6A}"/>
                </a:ext>
              </a:extLst>
            </p:cNvPr>
            <p:cNvSpPr/>
            <p:nvPr/>
          </p:nvSpPr>
          <p:spPr>
            <a:xfrm>
              <a:off x="420749" y="4481232"/>
              <a:ext cx="3421847" cy="79141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78FB147-737D-FA14-1472-A5FC7898A80E}"/>
              </a:ext>
            </a:extLst>
          </p:cNvPr>
          <p:cNvSpPr/>
          <p:nvPr/>
        </p:nvSpPr>
        <p:spPr>
          <a:xfrm>
            <a:off x="4890901" y="1657100"/>
            <a:ext cx="3813712" cy="337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ED4D7-407F-B97B-B8FD-1C5EDCF00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90" y="5559224"/>
            <a:ext cx="4175323" cy="1298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BA75-E346-7406-387E-DF5F0ACD1474}"/>
              </a:ext>
            </a:extLst>
          </p:cNvPr>
          <p:cNvSpPr txBox="1"/>
          <p:nvPr/>
        </p:nvSpPr>
        <p:spPr>
          <a:xfrm>
            <a:off x="4890901" y="3490671"/>
            <a:ext cx="120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After forking on </a:t>
            </a:r>
            <a:r>
              <a:rPr lang="en-US" sz="1200" dirty="0" err="1">
                <a:solidFill>
                  <a:schemeClr val="bg1"/>
                </a:solidFill>
              </a:rPr>
              <a:t>github</a:t>
            </a:r>
            <a:r>
              <a:rPr lang="en-US" sz="1200" dirty="0">
                <a:solidFill>
                  <a:schemeClr val="bg1"/>
                </a:solidFill>
              </a:rPr>
              <a:t>, update this to be: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A0EE0-E241-2E5C-2812-956CC0F3A21B}"/>
              </a:ext>
            </a:extLst>
          </p:cNvPr>
          <p:cNvSpPr txBox="1"/>
          <p:nvPr/>
        </p:nvSpPr>
        <p:spPr>
          <a:xfrm>
            <a:off x="4890901" y="4115690"/>
            <a:ext cx="2643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github.com</a:t>
            </a:r>
            <a:r>
              <a:rPr lang="en-US" sz="1200" dirty="0">
                <a:solidFill>
                  <a:schemeClr val="bg1"/>
                </a:solidFill>
              </a:rPr>
              <a:t>/username/</a:t>
            </a:r>
            <a:r>
              <a:rPr lang="en-US" sz="1200" dirty="0" err="1">
                <a:solidFill>
                  <a:schemeClr val="bg1"/>
                </a:solidFill>
              </a:rPr>
              <a:t>cl_gitTutorial.git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2937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14B9-3D09-5D5B-5051-5B2EFB69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Adding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FBC04-1191-F49F-0535-DB2AC7BF5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843" y="4706179"/>
            <a:ext cx="10515600" cy="20291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3D7E7-FD75-ADFA-649D-2408D403D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04" y="1506302"/>
            <a:ext cx="6512339" cy="2877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71768-B05D-12F7-FC88-040B1FC57F0C}"/>
              </a:ext>
            </a:extLst>
          </p:cNvPr>
          <p:cNvSpPr txBox="1"/>
          <p:nvPr/>
        </p:nvSpPr>
        <p:spPr>
          <a:xfrm>
            <a:off x="129209" y="1482522"/>
            <a:ext cx="50093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file that is added to your repository is automatically tracked by the desktop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new document of your choice (word, </a:t>
            </a:r>
            <a:r>
              <a:rPr lang="en-US" dirty="0" err="1"/>
              <a:t>textEdit</a:t>
            </a:r>
            <a:r>
              <a:rPr lang="en-US" dirty="0"/>
              <a:t>, excel,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.txt or .csv is best for the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a few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your repository (likely /Users/username/Documents/GitHub/</a:t>
            </a:r>
            <a:r>
              <a:rPr lang="en-US" dirty="0" err="1"/>
              <a:t>cl_gitTutorial</a:t>
            </a:r>
            <a:r>
              <a:rPr lang="en-US" dirty="0"/>
              <a:t>/)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the app for the changes to be noticed</a:t>
            </a:r>
          </a:p>
        </p:txBody>
      </p:sp>
    </p:spTree>
    <p:extLst>
      <p:ext uri="{BB962C8B-B14F-4D97-AF65-F5344CB8AC3E}">
        <p14:creationId xmlns:p14="http://schemas.microsoft.com/office/powerpoint/2010/main" val="2802120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BC75-B128-ECE9-F3C1-F00A6D42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- Pushing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30D0D-382F-A391-B669-C8B859A9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74" y="2966011"/>
            <a:ext cx="4794526" cy="37554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A72AA7-42AC-42D6-67E6-2FB67AA56B56}"/>
              </a:ext>
            </a:extLst>
          </p:cNvPr>
          <p:cNvGrpSpPr/>
          <p:nvPr/>
        </p:nvGrpSpPr>
        <p:grpSpPr>
          <a:xfrm>
            <a:off x="5091315" y="2966011"/>
            <a:ext cx="2194902" cy="3741462"/>
            <a:chOff x="5150949" y="3268938"/>
            <a:chExt cx="2194902" cy="37414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2426-A59A-5B09-ABEF-73377F9C3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347"/>
            <a:stretch/>
          </p:blipFill>
          <p:spPr>
            <a:xfrm>
              <a:off x="5150949" y="3268938"/>
              <a:ext cx="2194902" cy="1690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4CF9A9-21CE-F060-123C-864FFCEC3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097"/>
            <a:stretch/>
          </p:blipFill>
          <p:spPr>
            <a:xfrm>
              <a:off x="5150949" y="4959626"/>
              <a:ext cx="2194902" cy="205077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B14CC32-0C06-2CFC-F305-D3DE5E3DC69D}"/>
              </a:ext>
            </a:extLst>
          </p:cNvPr>
          <p:cNvSpPr txBox="1"/>
          <p:nvPr/>
        </p:nvSpPr>
        <p:spPr>
          <a:xfrm>
            <a:off x="129208" y="1482522"/>
            <a:ext cx="1177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desktop app has a dialog box for you to write your commit message and commit your new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Afterwards, a new option to push to origin will pop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using the command line, you have to tell git that you added a new file and then make your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F53F9-4028-5B97-63FE-ADCE05AF7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75" y="2966011"/>
            <a:ext cx="4765714" cy="38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0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14B9-3D09-5D5B-5051-5B2EFB69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Changing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1BC36-D2E4-D67E-8BB2-1A299E55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66" y="1622706"/>
            <a:ext cx="7772400" cy="4615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84F33-A09F-9BD6-F981-84FD41AB1F24}"/>
              </a:ext>
            </a:extLst>
          </p:cNvPr>
          <p:cNvSpPr txBox="1"/>
          <p:nvPr/>
        </p:nvSpPr>
        <p:spPr>
          <a:xfrm>
            <a:off x="129209" y="1482522"/>
            <a:ext cx="4134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soon as you save any edits to your file, the app automatically tracks them and shows you the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add a commit message and then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3DD1F-DC4E-5225-97EB-2BD6F720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46" y="2985961"/>
            <a:ext cx="3673337" cy="376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0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A774-DD53-41C7-42AA-B94FC76BA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7" y="365125"/>
            <a:ext cx="10515600" cy="1325563"/>
          </a:xfrm>
        </p:spPr>
        <p:txBody>
          <a:bodyPr/>
          <a:lstStyle/>
          <a:p>
            <a:r>
              <a:rPr lang="en-US" dirty="0"/>
              <a:t>Tutorial – Checking 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8FD22-73B2-230B-17C5-19EF8C3E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111" y="4098553"/>
            <a:ext cx="6511761" cy="265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5830B7-BCB9-6E5B-07BC-1C0BB9F0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40" y="365125"/>
            <a:ext cx="5484353" cy="3542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5842F-5DE6-73FC-021B-47AC4E0B8B4D}"/>
              </a:ext>
            </a:extLst>
          </p:cNvPr>
          <p:cNvSpPr txBox="1"/>
          <p:nvPr/>
        </p:nvSpPr>
        <p:spPr>
          <a:xfrm>
            <a:off x="121117" y="1690688"/>
            <a:ext cx="4134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can check your history on the app or on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Also on the command line as “git log”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96C581-349C-7885-8CA8-1FF871A1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28" y="3429000"/>
            <a:ext cx="4855237" cy="32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0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57653C2-A87D-8A19-427B-5AB9F1DE1C1F}"/>
              </a:ext>
            </a:extLst>
          </p:cNvPr>
          <p:cNvGrpSpPr/>
          <p:nvPr/>
        </p:nvGrpSpPr>
        <p:grpSpPr>
          <a:xfrm>
            <a:off x="7972040" y="918562"/>
            <a:ext cx="4144850" cy="3573943"/>
            <a:chOff x="7882923" y="1771848"/>
            <a:chExt cx="4144850" cy="357394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F80B07-53B0-EFE5-FFB4-7EA5CBAF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0" t="9751" r="13868"/>
            <a:stretch/>
          </p:blipFill>
          <p:spPr>
            <a:xfrm>
              <a:off x="7882923" y="1771848"/>
              <a:ext cx="4144850" cy="35739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F56F9-D34D-FE21-BFBE-559926D46EB3}"/>
                </a:ext>
              </a:extLst>
            </p:cNvPr>
            <p:cNvSpPr txBox="1"/>
            <p:nvPr/>
          </p:nvSpPr>
          <p:spPr>
            <a:xfrm>
              <a:off x="10739058" y="5007158"/>
              <a:ext cx="1010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hlinkClick r:id="rId4"/>
                </a:rPr>
                <a:t>Openhub.net</a:t>
              </a:r>
              <a:endParaRPr lang="en-US" sz="120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2338-D5D2-14F6-CDCD-7DC3433F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868557"/>
            <a:ext cx="7747000" cy="3277101"/>
          </a:xfrm>
        </p:spPr>
        <p:txBody>
          <a:bodyPr/>
          <a:lstStyle/>
          <a:p>
            <a:r>
              <a:rPr lang="en-US" sz="2400" dirty="0"/>
              <a:t>Most popular and widely-used version control software</a:t>
            </a:r>
          </a:p>
          <a:p>
            <a:r>
              <a:rPr lang="en-US" sz="2400" dirty="0"/>
              <a:t>Developed in ~10 days by Linus Torvalds (inventor of Linux)</a:t>
            </a:r>
          </a:p>
          <a:p>
            <a:r>
              <a:rPr lang="en-US" sz="2400" dirty="0"/>
              <a:t>Is a “distributed” version control system</a:t>
            </a:r>
          </a:p>
          <a:p>
            <a:pPr lvl="1"/>
            <a:r>
              <a:rPr lang="en-US" sz="2000" dirty="0"/>
              <a:t>Everyone has a remote copy</a:t>
            </a:r>
          </a:p>
          <a:p>
            <a:pPr lvl="1"/>
            <a:r>
              <a:rPr lang="en-US" sz="2000" dirty="0"/>
              <a:t>Solves the political issue of “who can make changes”</a:t>
            </a:r>
          </a:p>
          <a:p>
            <a:r>
              <a:rPr lang="en-US" sz="2400" dirty="0"/>
              <a:t>Awesome GUI and associated website (</a:t>
            </a:r>
            <a:r>
              <a:rPr lang="en-US" sz="2400" dirty="0" err="1">
                <a:hlinkClick r:id="rId5"/>
              </a:rPr>
              <a:t>github.com</a:t>
            </a:r>
            <a:r>
              <a:rPr lang="en-US" sz="2400" dirty="0"/>
              <a:t>) makes it easy to collaborate and share repositories.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A2857F-5EFE-F390-8676-A75E20405295}"/>
              </a:ext>
            </a:extLst>
          </p:cNvPr>
          <p:cNvGrpSpPr/>
          <p:nvPr/>
        </p:nvGrpSpPr>
        <p:grpSpPr>
          <a:xfrm>
            <a:off x="3972560" y="381079"/>
            <a:ext cx="3789188" cy="1130110"/>
            <a:chOff x="6335567" y="4603953"/>
            <a:chExt cx="2567024" cy="7656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F50D7A-E479-BD36-1CF1-3166DF058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5567" y="4603953"/>
              <a:ext cx="728245" cy="7282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5C91B0-C917-5E81-9C15-20EDCD3C7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812" y="4615658"/>
              <a:ext cx="1838779" cy="75389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1572679-0FEF-2D91-0C46-196DFB7208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62" y="441605"/>
            <a:ext cx="2686957" cy="1120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DA68D-9414-385C-C8B5-41AA5AF95AB5}"/>
              </a:ext>
            </a:extLst>
          </p:cNvPr>
          <p:cNvSpPr txBox="1"/>
          <p:nvPr/>
        </p:nvSpPr>
        <p:spPr>
          <a:xfrm>
            <a:off x="3254852" y="414851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649192-EBAA-28B7-8110-17EF54A76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036" y="5239097"/>
            <a:ext cx="1589485" cy="1371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4671E3-7AA0-0922-49D0-B86F60967F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83" t="2325" r="3627" b="4187"/>
          <a:stretch/>
        </p:blipFill>
        <p:spPr>
          <a:xfrm>
            <a:off x="3247460" y="5248155"/>
            <a:ext cx="1136356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335867-394A-B2E7-B0E3-83015B53D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3075" y="5239097"/>
            <a:ext cx="1434385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1336D0-7DD5-D9D9-BD68-E7EA9C244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816" y="5275247"/>
            <a:ext cx="2084294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4D9204E-8A6E-2206-37DE-90CE6EE6C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9676" y="5237754"/>
            <a:ext cx="5071009" cy="1193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3976F97-05EB-BAFF-B28F-15F5F055E398}"/>
              </a:ext>
            </a:extLst>
          </p:cNvPr>
          <p:cNvSpPr txBox="1"/>
          <p:nvPr/>
        </p:nvSpPr>
        <p:spPr>
          <a:xfrm>
            <a:off x="6762255" y="6382629"/>
            <a:ext cx="2853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hlinkClick r:id="rId14"/>
              </a:rPr>
              <a:t>Stackoverflow</a:t>
            </a:r>
            <a:r>
              <a:rPr lang="en-US" sz="1200" dirty="0">
                <a:hlinkClick r:id="rId14"/>
              </a:rPr>
              <a:t> user interview January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091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1AE6-9E04-A3C7-50CF-A5449127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699C-517B-E56E-CA17-6AE5DE37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Commit, commit, commit!</a:t>
            </a:r>
          </a:p>
          <a:p>
            <a:r>
              <a:rPr lang="en-US" dirty="0"/>
              <a:t>Be detailed, don’t assume you’ll remember what you meant</a:t>
            </a:r>
          </a:p>
          <a:p>
            <a:r>
              <a:rPr lang="en-US" dirty="0"/>
              <a:t>As mentioned, git’s full power can be used with text files, the binary files that we use still require a little manual review</a:t>
            </a:r>
          </a:p>
          <a:p>
            <a:r>
              <a:rPr lang="en-US" dirty="0"/>
              <a:t>Theoretically, anything can be a git repo</a:t>
            </a:r>
          </a:p>
        </p:txBody>
      </p:sp>
    </p:spTree>
    <p:extLst>
      <p:ext uri="{BB962C8B-B14F-4D97-AF65-F5344CB8AC3E}">
        <p14:creationId xmlns:p14="http://schemas.microsoft.com/office/powerpoint/2010/main" val="3253747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0340-BE48-A049-2EE7-48C1BFB1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C6C55-4489-B6D9-6DCF-499527A1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website: </a:t>
            </a:r>
            <a:r>
              <a:rPr lang="en-US" dirty="0">
                <a:hlinkClick r:id="rId2"/>
              </a:rPr>
              <a:t>https://git-scm.com</a:t>
            </a:r>
            <a:endParaRPr lang="en-US" dirty="0"/>
          </a:p>
          <a:p>
            <a:r>
              <a:rPr lang="en-US" dirty="0"/>
              <a:t>Free, comprehensive Pro Git book: </a:t>
            </a:r>
            <a:r>
              <a:rPr lang="en-US" dirty="0">
                <a:hlinkClick r:id="rId3"/>
              </a:rPr>
              <a:t>https://git-scm.com/book/en/v2</a:t>
            </a:r>
            <a:r>
              <a:rPr lang="en-US" dirty="0"/>
              <a:t> </a:t>
            </a:r>
          </a:p>
          <a:p>
            <a:r>
              <a:rPr lang="en-US" dirty="0"/>
              <a:t>Atlassian tutorials: </a:t>
            </a:r>
            <a:r>
              <a:rPr lang="en-US" dirty="0">
                <a:hlinkClick r:id="rId4"/>
              </a:rPr>
              <a:t>https://www.atlassian.com/git/tutorials</a:t>
            </a:r>
            <a:r>
              <a:rPr lang="en-US" dirty="0"/>
              <a:t> </a:t>
            </a:r>
          </a:p>
          <a:p>
            <a:r>
              <a:rPr lang="en-US" dirty="0"/>
              <a:t>Google and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  <a:p>
            <a:r>
              <a:rPr lang="en-US" dirty="0"/>
              <a:t>Me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89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EC1B-3582-A84C-27F2-E43D262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Merging Forks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18825D-F126-2702-01E8-0BC526BF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995" y="173486"/>
            <a:ext cx="6243005" cy="240501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C9FC26-AC64-44BB-4C09-5C4E598BE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649" y="1550496"/>
            <a:ext cx="5036618" cy="4351338"/>
          </a:xfrm>
        </p:spPr>
        <p:txBody>
          <a:bodyPr/>
          <a:lstStyle/>
          <a:p>
            <a:r>
              <a:rPr lang="en-US" dirty="0"/>
              <a:t>After doing changes on a forked branch, navigate to the main repository and create a pull request</a:t>
            </a:r>
          </a:p>
          <a:p>
            <a:r>
              <a:rPr lang="en-US" dirty="0"/>
              <a:t>Tell </a:t>
            </a:r>
            <a:r>
              <a:rPr lang="en-US" dirty="0" err="1"/>
              <a:t>github</a:t>
            </a:r>
            <a:r>
              <a:rPr lang="en-US" dirty="0"/>
              <a:t> which fork you want to compare, and create the pull request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A745DA-2F00-F3CA-8860-53BD51FE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55" y="2808123"/>
            <a:ext cx="6914645" cy="38763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F362E3-0B00-7B6C-E253-B0ED8275354B}"/>
              </a:ext>
            </a:extLst>
          </p:cNvPr>
          <p:cNvSpPr/>
          <p:nvPr/>
        </p:nvSpPr>
        <p:spPr>
          <a:xfrm>
            <a:off x="7690746" y="3194586"/>
            <a:ext cx="2181537" cy="337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EA2B90-E576-1A38-A8F1-AE8FAC28D99E}"/>
              </a:ext>
            </a:extLst>
          </p:cNvPr>
          <p:cNvSpPr/>
          <p:nvPr/>
        </p:nvSpPr>
        <p:spPr>
          <a:xfrm>
            <a:off x="10883788" y="3773322"/>
            <a:ext cx="985879" cy="337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32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EC1B-3582-A84C-27F2-E43D262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Merging Forks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C9FC26-AC64-44BB-4C09-5C4E598BE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649" y="1550496"/>
            <a:ext cx="5036618" cy="4351338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will show you the differences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B2D5E-1F1A-E8B2-96C8-88D5FEDB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843" y="1309050"/>
            <a:ext cx="7772400" cy="548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21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EC1B-3582-A84C-27F2-E43D262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Merging Forks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C9FC26-AC64-44BB-4C09-5C4E598BE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649" y="1550496"/>
            <a:ext cx="5036618" cy="4351338"/>
          </a:xfrm>
        </p:spPr>
        <p:txBody>
          <a:bodyPr/>
          <a:lstStyle/>
          <a:p>
            <a:r>
              <a:rPr lang="en-US" dirty="0"/>
              <a:t>Write a merge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E2ADD-2FC1-4B21-5309-4402A84B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018" y="1269674"/>
            <a:ext cx="6542054" cy="55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4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EC1B-3582-A84C-27F2-E43D262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Merging Forks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C9FC26-AC64-44BB-4C09-5C4E598BE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649" y="1550496"/>
            <a:ext cx="5036618" cy="4351338"/>
          </a:xfrm>
        </p:spPr>
        <p:txBody>
          <a:bodyPr/>
          <a:lstStyle/>
          <a:p>
            <a:r>
              <a:rPr lang="en-US" dirty="0"/>
              <a:t>Now it goes to the maintainer of the repository for review</a:t>
            </a:r>
          </a:p>
          <a:p>
            <a:r>
              <a:rPr lang="en-US" sz="1400" dirty="0"/>
              <a:t>I forgot to take a screenshot before I approved the merge…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FFCCF-00FE-A392-FEF1-8021877C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350" y="1400961"/>
            <a:ext cx="5955880" cy="52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E9AD-3127-843E-D243-9591E0F8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Large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24E-7551-3DA6-95E5-111356A43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Standard git/</a:t>
            </a:r>
            <a:r>
              <a:rPr lang="en-US" dirty="0" err="1"/>
              <a:t>github</a:t>
            </a:r>
            <a:r>
              <a:rPr lang="en-US" dirty="0"/>
              <a:t> has a recommended file size limit of 50 MB</a:t>
            </a:r>
          </a:p>
          <a:p>
            <a:r>
              <a:rPr lang="en-US" dirty="0"/>
              <a:t>Many files will be within this range, but </a:t>
            </a:r>
            <a:r>
              <a:rPr lang="en-US" dirty="0" err="1"/>
              <a:t>powerpoint</a:t>
            </a:r>
            <a:r>
              <a:rPr lang="en-US" dirty="0"/>
              <a:t>, illustrator, and prism files can quickly exceed this range</a:t>
            </a:r>
          </a:p>
          <a:p>
            <a:r>
              <a:rPr lang="en-US" dirty="0"/>
              <a:t>Git LFS is git’s large file storage system (git-</a:t>
            </a:r>
            <a:r>
              <a:rPr lang="en-US" dirty="0" err="1"/>
              <a:t>lfs.com</a:t>
            </a:r>
            <a:r>
              <a:rPr lang="en-US" dirty="0"/>
              <a:t>)</a:t>
            </a:r>
          </a:p>
          <a:p>
            <a:r>
              <a:rPr lang="en-US" dirty="0"/>
              <a:t>It hosts all of the files remotely, but only keeps text pointers to these files on the local copy.</a:t>
            </a:r>
          </a:p>
          <a:p>
            <a:r>
              <a:rPr lang="en-US" dirty="0"/>
              <a:t>The free version of </a:t>
            </a:r>
            <a:r>
              <a:rPr lang="en-US" dirty="0" err="1"/>
              <a:t>github</a:t>
            </a:r>
            <a:r>
              <a:rPr lang="en-US" dirty="0"/>
              <a:t> has a limit of 2GB, while the enterprise’s limit is 5GB.</a:t>
            </a:r>
          </a:p>
          <a:p>
            <a:r>
              <a:rPr lang="en-US" dirty="0"/>
              <a:t>Unfortunately, we can’t used </a:t>
            </a:r>
            <a:r>
              <a:rPr lang="en-US" dirty="0" err="1"/>
              <a:t>lfs</a:t>
            </a:r>
            <a:r>
              <a:rPr lang="en-US" dirty="0"/>
              <a:t> on forked public repositories, so unless we get enterprise, the forking feature won’t be available.</a:t>
            </a:r>
          </a:p>
          <a:p>
            <a:r>
              <a:rPr lang="en-US" dirty="0"/>
              <a:t>This may not be an issue if we just use branches instead</a:t>
            </a:r>
          </a:p>
        </p:txBody>
      </p:sp>
    </p:spTree>
    <p:extLst>
      <p:ext uri="{BB962C8B-B14F-4D97-AF65-F5344CB8AC3E}">
        <p14:creationId xmlns:p14="http://schemas.microsoft.com/office/powerpoint/2010/main" val="31135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A346-3348-4D71-986E-D4D654FB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9" y="365125"/>
            <a:ext cx="11224591" cy="1325563"/>
          </a:xfrm>
        </p:spPr>
        <p:txBody>
          <a:bodyPr/>
          <a:lstStyle/>
          <a:p>
            <a:r>
              <a:rPr lang="en-US" dirty="0"/>
              <a:t>Definitions/Commands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49278-3A18-23B6-E39E-CE83F4383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209" y="1825625"/>
            <a:ext cx="5890591" cy="4351338"/>
          </a:xfrm>
        </p:spPr>
        <p:txBody>
          <a:bodyPr>
            <a:normAutofit/>
          </a:bodyPr>
          <a:lstStyle/>
          <a:p>
            <a:r>
              <a:rPr lang="en-US" sz="2200" u="sng" dirty="0"/>
              <a:t>Repo(</a:t>
            </a:r>
            <a:r>
              <a:rPr lang="en-US" sz="2200" u="sng" dirty="0" err="1"/>
              <a:t>sitory</a:t>
            </a:r>
            <a:r>
              <a:rPr lang="en-US" sz="2200" u="sng" dirty="0"/>
              <a:t>)</a:t>
            </a:r>
            <a:r>
              <a:rPr lang="en-US" sz="2200" dirty="0"/>
              <a:t> – </a:t>
            </a:r>
            <a:r>
              <a:rPr lang="en-US" sz="1800" dirty="0"/>
              <a:t>a specific, version-controlled project </a:t>
            </a:r>
          </a:p>
          <a:p>
            <a:pPr lvl="1"/>
            <a:r>
              <a:rPr lang="en-US" sz="1800" dirty="0"/>
              <a:t>Local copies on your individual computer</a:t>
            </a:r>
          </a:p>
          <a:p>
            <a:pPr lvl="1"/>
            <a:r>
              <a:rPr lang="en-US" sz="1800" dirty="0"/>
              <a:t>“remote” copies on </a:t>
            </a:r>
            <a:r>
              <a:rPr lang="en-US" sz="1800" dirty="0" err="1"/>
              <a:t>github.com</a:t>
            </a:r>
            <a:endParaRPr lang="en-US" sz="1800" dirty="0"/>
          </a:p>
          <a:p>
            <a:r>
              <a:rPr lang="en-US" sz="2200" u="sng" dirty="0"/>
              <a:t>Branch</a:t>
            </a:r>
            <a:r>
              <a:rPr lang="en-US" sz="2200" dirty="0"/>
              <a:t> – </a:t>
            </a:r>
            <a:r>
              <a:rPr lang="en-US" sz="1800" dirty="0"/>
              <a:t>a specific version of a repository</a:t>
            </a:r>
          </a:p>
          <a:p>
            <a:r>
              <a:rPr lang="en-US" sz="2200" u="sng" dirty="0"/>
              <a:t>Command line</a:t>
            </a:r>
            <a:r>
              <a:rPr lang="en-US" sz="2200" dirty="0"/>
              <a:t> – </a:t>
            </a:r>
            <a:r>
              <a:rPr lang="en-US" sz="1800" dirty="0"/>
              <a:t>a mouse-less interface</a:t>
            </a:r>
          </a:p>
          <a:p>
            <a:pPr lvl="1"/>
            <a:r>
              <a:rPr lang="en-US" sz="1800" dirty="0"/>
              <a:t>Move, copy, open files (just like in Finder)</a:t>
            </a:r>
          </a:p>
          <a:p>
            <a:pPr lvl="1"/>
            <a:r>
              <a:rPr lang="en-US" sz="1800" dirty="0"/>
              <a:t>Run commands (similar to clicking an icon to open it)</a:t>
            </a:r>
          </a:p>
          <a:p>
            <a:r>
              <a:rPr lang="en-US" sz="2200" u="sng" dirty="0"/>
              <a:t>Graphical User Interface</a:t>
            </a:r>
            <a:r>
              <a:rPr lang="en-US" sz="2200" dirty="0"/>
              <a:t> – </a:t>
            </a:r>
            <a:r>
              <a:rPr lang="en-US" sz="1800" dirty="0"/>
              <a:t>mouse interface</a:t>
            </a:r>
          </a:p>
          <a:p>
            <a:pPr lvl="1"/>
            <a:r>
              <a:rPr lang="en-US" sz="1800" dirty="0"/>
              <a:t>Word, </a:t>
            </a:r>
            <a:r>
              <a:rPr lang="en-US" sz="1800" dirty="0" err="1"/>
              <a:t>Rstudio</a:t>
            </a:r>
            <a:r>
              <a:rPr lang="en-US" sz="1800" dirty="0"/>
              <a:t>, web browser, etc.</a:t>
            </a:r>
          </a:p>
          <a:p>
            <a:pPr lvl="1"/>
            <a:r>
              <a:rPr lang="en-US" sz="1800" dirty="0" err="1"/>
              <a:t>Github</a:t>
            </a:r>
            <a:r>
              <a:rPr lang="en-US" sz="1800" dirty="0"/>
              <a:t> Desktop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B72F9-CB74-25A7-E628-65423D75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0591" cy="4351338"/>
          </a:xfrm>
        </p:spPr>
        <p:txBody>
          <a:bodyPr>
            <a:normAutofit/>
          </a:bodyPr>
          <a:lstStyle/>
          <a:p>
            <a:r>
              <a:rPr lang="en-US" sz="2200" u="sng" dirty="0"/>
              <a:t>pull</a:t>
            </a:r>
            <a:r>
              <a:rPr lang="en-US" sz="2200" dirty="0"/>
              <a:t> – grab changes from remote</a:t>
            </a:r>
          </a:p>
          <a:p>
            <a:r>
              <a:rPr lang="en-US" sz="2200" u="sng" dirty="0"/>
              <a:t>fetch</a:t>
            </a:r>
            <a:r>
              <a:rPr lang="en-US" sz="2200" dirty="0"/>
              <a:t> – just view changes from remote </a:t>
            </a:r>
          </a:p>
          <a:p>
            <a:r>
              <a:rPr lang="en-US" sz="2200" u="sng" dirty="0"/>
              <a:t>add</a:t>
            </a:r>
            <a:r>
              <a:rPr lang="en-US" sz="2200" dirty="0"/>
              <a:t> – notify git of changes</a:t>
            </a:r>
          </a:p>
          <a:p>
            <a:r>
              <a:rPr lang="en-US" sz="2200" u="sng" dirty="0"/>
              <a:t>commit</a:t>
            </a:r>
            <a:r>
              <a:rPr lang="en-US" sz="2200" dirty="0"/>
              <a:t> – log changes</a:t>
            </a:r>
          </a:p>
          <a:p>
            <a:r>
              <a:rPr lang="en-US" sz="2200" u="sng" dirty="0"/>
              <a:t>branch</a:t>
            </a:r>
            <a:r>
              <a:rPr lang="en-US" sz="2200" dirty="0"/>
              <a:t> – create a new branch</a:t>
            </a:r>
          </a:p>
          <a:p>
            <a:r>
              <a:rPr lang="en-US" sz="2200" u="sng" dirty="0"/>
              <a:t>checkout</a:t>
            </a:r>
            <a:r>
              <a:rPr lang="en-US" sz="2200" dirty="0"/>
              <a:t> – navigate branches</a:t>
            </a:r>
          </a:p>
          <a:p>
            <a:r>
              <a:rPr lang="en-US" sz="2200" u="sng" dirty="0"/>
              <a:t>push</a:t>
            </a:r>
            <a:r>
              <a:rPr lang="en-US" sz="2200" dirty="0"/>
              <a:t> – send local changes to remote</a:t>
            </a:r>
          </a:p>
          <a:p>
            <a:r>
              <a:rPr lang="en-US" sz="2200" u="sng" dirty="0"/>
              <a:t>merge</a:t>
            </a:r>
            <a:r>
              <a:rPr lang="en-US" sz="2200" dirty="0"/>
              <a:t> – combine two branches</a:t>
            </a:r>
          </a:p>
        </p:txBody>
      </p:sp>
    </p:spTree>
    <p:extLst>
      <p:ext uri="{BB962C8B-B14F-4D97-AF65-F5344CB8AC3E}">
        <p14:creationId xmlns:p14="http://schemas.microsoft.com/office/powerpoint/2010/main" val="184450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/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969A4-81DD-6D56-BEEE-C1FF6012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33" y="3355467"/>
            <a:ext cx="4080933" cy="3502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9D36-DC68-95C6-99FF-129BD87A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12" y="1276723"/>
            <a:ext cx="4873888" cy="2836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62569F-EDE0-9664-B99D-91ABCD527DF0}"/>
              </a:ext>
            </a:extLst>
          </p:cNvPr>
          <p:cNvSpPr/>
          <p:nvPr/>
        </p:nvSpPr>
        <p:spPr>
          <a:xfrm>
            <a:off x="5198533" y="5025008"/>
            <a:ext cx="3562598" cy="1481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5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/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44B766-7E81-0EE1-32AF-018E4B09FB10}"/>
              </a:ext>
            </a:extLst>
          </p:cNvPr>
          <p:cNvGrpSpPr/>
          <p:nvPr/>
        </p:nvGrpSpPr>
        <p:grpSpPr>
          <a:xfrm>
            <a:off x="5040578" y="1582652"/>
            <a:ext cx="6804289" cy="4666999"/>
            <a:chOff x="5040578" y="1582652"/>
            <a:chExt cx="6804289" cy="4666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485A7D-9D5A-7920-AEE1-0EE97E8E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0578" y="1582652"/>
              <a:ext cx="6804289" cy="466699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FDB957-B577-5A29-63D2-39323A510AC2}"/>
                </a:ext>
              </a:extLst>
            </p:cNvPr>
            <p:cNvSpPr/>
            <p:nvPr/>
          </p:nvSpPr>
          <p:spPr>
            <a:xfrm>
              <a:off x="5040578" y="2120941"/>
              <a:ext cx="1775089" cy="605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9B646A-895C-58DE-9BA7-A295D2EA7999}"/>
                </a:ext>
              </a:extLst>
            </p:cNvPr>
            <p:cNvSpPr/>
            <p:nvPr/>
          </p:nvSpPr>
          <p:spPr>
            <a:xfrm>
              <a:off x="8442722" y="4017474"/>
              <a:ext cx="1775089" cy="605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4976C2-A757-8DC8-D72A-1E123308A268}"/>
              </a:ext>
            </a:extLst>
          </p:cNvPr>
          <p:cNvSpPr txBox="1"/>
          <p:nvPr/>
        </p:nvSpPr>
        <p:spPr>
          <a:xfrm>
            <a:off x="7476067" y="2633133"/>
            <a:ext cx="3234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desktop app automatically detects changes</a:t>
            </a:r>
          </a:p>
        </p:txBody>
      </p:sp>
    </p:spTree>
    <p:extLst>
      <p:ext uri="{BB962C8B-B14F-4D97-AF65-F5344CB8AC3E}">
        <p14:creationId xmlns:p14="http://schemas.microsoft.com/office/powerpoint/2010/main" val="322083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/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FF9EF0-F57F-5ACC-FA6C-A548603B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199" y="0"/>
            <a:ext cx="2749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6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/>
              <a:t>Push those changes (optional)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3A1C11-24F6-2684-DCB1-56C5673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56" y="1536973"/>
            <a:ext cx="6895812" cy="47373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A0D-F42E-B129-CD1A-A6002BA77083}"/>
              </a:ext>
            </a:extLst>
          </p:cNvPr>
          <p:cNvSpPr/>
          <p:nvPr/>
        </p:nvSpPr>
        <p:spPr>
          <a:xfrm>
            <a:off x="7054189" y="3081867"/>
            <a:ext cx="4299611" cy="952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9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1923</Words>
  <Application>Microsoft Macintosh PowerPoint</Application>
  <PresentationFormat>Widescreen</PresentationFormat>
  <Paragraphs>291</Paragraphs>
  <Slides>46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Version Control:  Not Just for Software</vt:lpstr>
      <vt:lpstr>What is Version Control?</vt:lpstr>
      <vt:lpstr>Benefits</vt:lpstr>
      <vt:lpstr>PowerPoint Presentation</vt:lpstr>
      <vt:lpstr>Definitions/Commands</vt:lpstr>
      <vt:lpstr>Standard Workflow - Individual</vt:lpstr>
      <vt:lpstr>Standard Workflow - Individual</vt:lpstr>
      <vt:lpstr>Standard Workflow - Individual</vt:lpstr>
      <vt:lpstr>Standard Workflow - Individual</vt:lpstr>
      <vt:lpstr>Standard Workflow - Individual</vt:lpstr>
      <vt:lpstr>How I use git</vt:lpstr>
      <vt:lpstr>R Package Development</vt:lpstr>
      <vt:lpstr>R Package Development</vt:lpstr>
      <vt:lpstr>R Package Development</vt:lpstr>
      <vt:lpstr>Tracking Code</vt:lpstr>
      <vt:lpstr>Tracking Code</vt:lpstr>
      <vt:lpstr>Tracking Code</vt:lpstr>
      <vt:lpstr>Sharing Code/Switching Locations</vt:lpstr>
      <vt:lpstr>Sharing Code/Switching Locations</vt:lpstr>
      <vt:lpstr>Sharing Code/Switching Locations</vt:lpstr>
      <vt:lpstr>Sharing Code/Switching Locations</vt:lpstr>
      <vt:lpstr>Sharing Code/Switching Locations</vt:lpstr>
      <vt:lpstr>Sharing Code/Switching Locations</vt:lpstr>
      <vt:lpstr>How you can use git</vt:lpstr>
      <vt:lpstr>How you can use git</vt:lpstr>
      <vt:lpstr>Branching</vt:lpstr>
      <vt:lpstr>Branching</vt:lpstr>
      <vt:lpstr>Branching</vt:lpstr>
      <vt:lpstr>Branching</vt:lpstr>
      <vt:lpstr>Tutorial – Set Up</vt:lpstr>
      <vt:lpstr>Tutorial – Initialize</vt:lpstr>
      <vt:lpstr>Tutorial – Access</vt:lpstr>
      <vt:lpstr>Tutorial – Access</vt:lpstr>
      <vt:lpstr>Tutorial – Access</vt:lpstr>
      <vt:lpstr>Tutorial – Access</vt:lpstr>
      <vt:lpstr>Tutorial – Adding Files</vt:lpstr>
      <vt:lpstr>Tutorial - Pushing Files</vt:lpstr>
      <vt:lpstr>Tutorial – Changing Files</vt:lpstr>
      <vt:lpstr>Tutorial – Checking History</vt:lpstr>
      <vt:lpstr>Comments</vt:lpstr>
      <vt:lpstr>Resources</vt:lpstr>
      <vt:lpstr>Extra – Merging Forks</vt:lpstr>
      <vt:lpstr>Extra – Merging Forks</vt:lpstr>
      <vt:lpstr>Extra – Merging Forks</vt:lpstr>
      <vt:lpstr>Extra – Merging Forks</vt:lpstr>
      <vt:lpstr>Managing Large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Control:  Not Just for Software</dc:title>
  <dc:creator>Wes Horton</dc:creator>
  <cp:lastModifiedBy>Wes Horton</cp:lastModifiedBy>
  <cp:revision>11</cp:revision>
  <dcterms:created xsi:type="dcterms:W3CDTF">2024-01-18T18:58:04Z</dcterms:created>
  <dcterms:modified xsi:type="dcterms:W3CDTF">2024-01-19T19:47:44Z</dcterms:modified>
</cp:coreProperties>
</file>